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13716000" cx="24377650"/>
  <p:notesSz cx="6858000" cy="9144000"/>
  <p:embeddedFontLst>
    <p:embeddedFont>
      <p:font typeface="Roboto Thin"/>
      <p:regular r:id="rId41"/>
      <p:bold r:id="rId42"/>
      <p:italic r:id="rId43"/>
      <p:boldItalic r:id="rId44"/>
    </p:embeddedFont>
    <p:embeddedFont>
      <p:font typeface="Roboto Medium"/>
      <p:regular r:id="rId45"/>
      <p:bold r:id="rId46"/>
      <p:italic r:id="rId47"/>
      <p:boldItalic r:id="rId48"/>
    </p:embeddedFont>
    <p:embeddedFont>
      <p:font typeface="Roboto"/>
      <p:regular r:id="rId49"/>
      <p:bold r:id="rId50"/>
      <p:italic r:id="rId51"/>
      <p:boldItalic r:id="rId52"/>
    </p:embeddedFont>
    <p:embeddedFont>
      <p:font typeface="Amatic SC"/>
      <p:regular r:id="rId53"/>
      <p:bold r:id="rId54"/>
    </p:embeddedFont>
    <p:embeddedFont>
      <p:font typeface="Inconsolata"/>
      <p:regular r:id="rId55"/>
      <p:bold r:id="rId56"/>
    </p:embeddedFont>
    <p:embeddedFont>
      <p:font typeface="Poppins"/>
      <p:regular r:id="rId57"/>
      <p:bold r:id="rId58"/>
      <p:italic r:id="rId59"/>
      <p:boldItalic r:id="rId60"/>
    </p:embeddedFont>
    <p:embeddedFont>
      <p:font typeface="Lato Light"/>
      <p:regular r:id="rId61"/>
      <p:bold r:id="rId62"/>
      <p:italic r:id="rId63"/>
      <p:boldItalic r:id="rId64"/>
    </p:embeddedFont>
    <p:embeddedFont>
      <p:font typeface="Poppins Medium"/>
      <p:regular r:id="rId65"/>
      <p:bold r:id="rId66"/>
      <p:italic r:id="rId67"/>
      <p:boldItalic r:id="rId68"/>
    </p:embeddedFont>
    <p:embeddedFont>
      <p:font typeface="Roboto Light"/>
      <p:regular r:id="rId69"/>
      <p:bold r:id="rId70"/>
      <p:italic r:id="rId71"/>
      <p:boldItalic r:id="rId72"/>
    </p:embeddedFont>
    <p:embeddedFont>
      <p:font typeface="Helvetica Neue"/>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F483D7-6252-4C38-85C1-2A9D7BA0543A}">
  <a:tblStyle styleId="{31F483D7-6252-4C38-85C1-2A9D7BA054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obotoThin-bold.fntdata"/><Relationship Id="rId41" Type="http://schemas.openxmlformats.org/officeDocument/2006/relationships/font" Target="fonts/RobotoThin-regular.fntdata"/><Relationship Id="rId44" Type="http://schemas.openxmlformats.org/officeDocument/2006/relationships/font" Target="fonts/RobotoThin-boldItalic.fntdata"/><Relationship Id="rId43" Type="http://schemas.openxmlformats.org/officeDocument/2006/relationships/font" Target="fonts/RobotoThin-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elveticaNeue-regular.fntdata"/><Relationship Id="rId72" Type="http://schemas.openxmlformats.org/officeDocument/2006/relationships/font" Target="fonts/RobotoLight-boldItalic.fntdata"/><Relationship Id="rId31" Type="http://schemas.openxmlformats.org/officeDocument/2006/relationships/slide" Target="slides/slide23.xml"/><Relationship Id="rId75" Type="http://schemas.openxmlformats.org/officeDocument/2006/relationships/font" Target="fonts/HelveticaNeue-italic.fntdata"/><Relationship Id="rId30" Type="http://schemas.openxmlformats.org/officeDocument/2006/relationships/slide" Target="slides/slide22.xml"/><Relationship Id="rId74" Type="http://schemas.openxmlformats.org/officeDocument/2006/relationships/font" Target="fonts/HelveticaNeue-bold.fntdata"/><Relationship Id="rId33" Type="http://schemas.openxmlformats.org/officeDocument/2006/relationships/slide" Target="slides/slide25.xml"/><Relationship Id="rId32" Type="http://schemas.openxmlformats.org/officeDocument/2006/relationships/slide" Target="slides/slide24.xml"/><Relationship Id="rId76" Type="http://schemas.openxmlformats.org/officeDocument/2006/relationships/font" Target="fonts/HelveticaNeue-bold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italic.fntdata"/><Relationship Id="rId70" Type="http://schemas.openxmlformats.org/officeDocument/2006/relationships/font" Target="fonts/RobotoLight-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Light-bold.fntdata"/><Relationship Id="rId61" Type="http://schemas.openxmlformats.org/officeDocument/2006/relationships/font" Target="fonts/LatoLight-regular.fntdata"/><Relationship Id="rId20" Type="http://schemas.openxmlformats.org/officeDocument/2006/relationships/slide" Target="slides/slide12.xml"/><Relationship Id="rId64" Type="http://schemas.openxmlformats.org/officeDocument/2006/relationships/font" Target="fonts/LatoLight-boldItalic.fntdata"/><Relationship Id="rId63" Type="http://schemas.openxmlformats.org/officeDocument/2006/relationships/font" Target="fonts/LatoLight-italic.fntdata"/><Relationship Id="rId22" Type="http://schemas.openxmlformats.org/officeDocument/2006/relationships/slide" Target="slides/slide14.xml"/><Relationship Id="rId66" Type="http://schemas.openxmlformats.org/officeDocument/2006/relationships/font" Target="fonts/PoppinsMedium-bold.fntdata"/><Relationship Id="rId21" Type="http://schemas.openxmlformats.org/officeDocument/2006/relationships/slide" Target="slides/slide13.xml"/><Relationship Id="rId65" Type="http://schemas.openxmlformats.org/officeDocument/2006/relationships/font" Target="fonts/PoppinsMedium-regular.fntdata"/><Relationship Id="rId24" Type="http://schemas.openxmlformats.org/officeDocument/2006/relationships/slide" Target="slides/slide16.xml"/><Relationship Id="rId68" Type="http://schemas.openxmlformats.org/officeDocument/2006/relationships/font" Target="fonts/PoppinsMedium-boldItalic.fntdata"/><Relationship Id="rId23" Type="http://schemas.openxmlformats.org/officeDocument/2006/relationships/slide" Target="slides/slide15.xml"/><Relationship Id="rId67" Type="http://schemas.openxmlformats.org/officeDocument/2006/relationships/font" Target="fonts/PoppinsMedium-italic.fntdata"/><Relationship Id="rId60" Type="http://schemas.openxmlformats.org/officeDocument/2006/relationships/font" Target="fonts/Poppins-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Light-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AmaticSC-regular.fntdata"/><Relationship Id="rId52" Type="http://schemas.openxmlformats.org/officeDocument/2006/relationships/font" Target="fonts/Roboto-boldItalic.fntdata"/><Relationship Id="rId11" Type="http://schemas.openxmlformats.org/officeDocument/2006/relationships/slide" Target="slides/slide3.xml"/><Relationship Id="rId55" Type="http://schemas.openxmlformats.org/officeDocument/2006/relationships/font" Target="fonts/Inconsolata-regular.fntdata"/><Relationship Id="rId10" Type="http://schemas.openxmlformats.org/officeDocument/2006/relationships/slide" Target="slides/slide2.xml"/><Relationship Id="rId54" Type="http://schemas.openxmlformats.org/officeDocument/2006/relationships/font" Target="fonts/AmaticSC-bold.fntdata"/><Relationship Id="rId13" Type="http://schemas.openxmlformats.org/officeDocument/2006/relationships/slide" Target="slides/slide5.xml"/><Relationship Id="rId57" Type="http://schemas.openxmlformats.org/officeDocument/2006/relationships/font" Target="fonts/Poppins-regular.fntdata"/><Relationship Id="rId12" Type="http://schemas.openxmlformats.org/officeDocument/2006/relationships/slide" Target="slides/slide4.xml"/><Relationship Id="rId56" Type="http://schemas.openxmlformats.org/officeDocument/2006/relationships/font" Target="fonts/Inconsolata-bold.fntdata"/><Relationship Id="rId15" Type="http://schemas.openxmlformats.org/officeDocument/2006/relationships/slide" Target="slides/slide7.xml"/><Relationship Id="rId59" Type="http://schemas.openxmlformats.org/officeDocument/2006/relationships/font" Target="fonts/Poppins-italic.fntdata"/><Relationship Id="rId14" Type="http://schemas.openxmlformats.org/officeDocument/2006/relationships/slide" Target="slides/slide6.xml"/><Relationship Id="rId58" Type="http://schemas.openxmlformats.org/officeDocument/2006/relationships/font" Target="fonts/Poppins-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4" name="Google Shape;1454;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46935e7d10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346935e7d1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g346935e7d10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4" name="Google Shape;1494;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346935e7d10_0_4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346935e7d10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9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7.png"/><Relationship Id="rId4" Type="http://schemas.openxmlformats.org/officeDocument/2006/relationships/image" Target="../media/image9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5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5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4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1.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1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6.png"/><Relationship Id="rId4" Type="http://schemas.openxmlformats.org/officeDocument/2006/relationships/image" Target="../media/image119.png"/><Relationship Id="rId5" Type="http://schemas.openxmlformats.org/officeDocument/2006/relationships/image" Target="../media/image1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xml"/><Relationship Id="rId3" Type="http://schemas.openxmlformats.org/officeDocument/2006/relationships/image" Target="../media/image1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1.xml"/><Relationship Id="rId3" Type="http://schemas.openxmlformats.org/officeDocument/2006/relationships/image" Target="../media/image1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1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0.png"/><Relationship Id="rId4" Type="http://schemas.openxmlformats.org/officeDocument/2006/relationships/image" Target="../media/image114.png"/><Relationship Id="rId5"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David Contreras</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02" name="Google Shape;1402;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3" name="Google Shape;1403;p9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4" name="Google Shape;1404;p92"/>
          <p:cNvGraphicFramePr/>
          <p:nvPr/>
        </p:nvGraphicFramePr>
        <p:xfrm>
          <a:off x="1296213" y="3863700"/>
          <a:ext cx="3000000" cy="3000000"/>
        </p:xfrm>
        <a:graphic>
          <a:graphicData uri="http://schemas.openxmlformats.org/drawingml/2006/table">
            <a:tbl>
              <a:tblPr>
                <a:noFill/>
                <a:tableStyleId>{31F483D7-6252-4C38-85C1-2A9D7BA0543A}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300">
                          <a:latin typeface="Roboto"/>
                          <a:ea typeface="Roboto"/>
                          <a:cs typeface="Roboto"/>
                          <a:sym typeface="Roboto"/>
                        </a:rPr>
                        <a:t>windows_server_signature_id_4624</a:t>
                      </a:r>
                      <a:endParaRPr sz="43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Hourly count of successfully logged on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less than 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05" name="Google Shape;1405;p92"/>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The logs show an average number of logged on users to be above 8. A threshold of 5 or less users will trigger the alert as this may indicate a deviation from normal operational patterns. </a:t>
            </a:r>
            <a:endParaRPr sz="4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11" name="Google Shape;1411;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2" name="Google Shape;1412;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3" name="Google Shape;1413;p93"/>
          <p:cNvGraphicFramePr/>
          <p:nvPr/>
        </p:nvGraphicFramePr>
        <p:xfrm>
          <a:off x="1296213" y="3863700"/>
          <a:ext cx="3000000" cy="3000000"/>
        </p:xfrm>
        <a:graphic>
          <a:graphicData uri="http://schemas.openxmlformats.org/drawingml/2006/table">
            <a:tbl>
              <a:tblPr>
                <a:noFill/>
                <a:tableStyleId>{31F483D7-6252-4C38-85C1-2A9D7BA0543A}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windows_server_signature_id_4726</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User account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greater than 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14" name="Google Shape;1414;p93"/>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The logs indicate an average rate of user account deletion to be  no more than 22 or fewer occurrences per hour. This is considered the normal baseline. A threshold of 30 or more accounts deleted per hour is defined as anomalous behavior and indicates further investigation.</a:t>
            </a:r>
            <a:endParaRPr sz="4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21" name="Google Shape;1421;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2" name="Google Shape;1422;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23" name="Google Shape;1423;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24" name="Google Shape;1424;p94"/>
          <p:cNvPicPr preferRelativeResize="0"/>
          <p:nvPr/>
        </p:nvPicPr>
        <p:blipFill>
          <a:blip r:embed="rId3">
            <a:alphaModFix/>
          </a:blip>
          <a:stretch>
            <a:fillRect/>
          </a:stretch>
        </p:blipFill>
        <p:spPr>
          <a:xfrm>
            <a:off x="822325" y="2385625"/>
            <a:ext cx="23587973" cy="9340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31" name="Google Shape;143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2" name="Google Shape;1432;p9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33" name="Google Shape;1433;p9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34" name="Google Shape;1434;p95"/>
          <p:cNvPicPr preferRelativeResize="0"/>
          <p:nvPr/>
        </p:nvPicPr>
        <p:blipFill>
          <a:blip r:embed="rId3">
            <a:alphaModFix/>
          </a:blip>
          <a:stretch>
            <a:fillRect/>
          </a:stretch>
        </p:blipFill>
        <p:spPr>
          <a:xfrm>
            <a:off x="1964875" y="3862388"/>
            <a:ext cx="19507200" cy="599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pic>
        <p:nvPicPr>
          <p:cNvPr id="1439" name="Google Shape;1439;p9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40" name="Google Shape;1440;p9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41" name="Google Shape;1441;p9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42" name="Google Shape;1442;p9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48" name="Google Shape;1448;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9" name="Google Shape;1449;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0" name="Google Shape;1450;p97"/>
          <p:cNvGraphicFramePr/>
          <p:nvPr/>
        </p:nvGraphicFramePr>
        <p:xfrm>
          <a:off x="1191013" y="4411300"/>
          <a:ext cx="3000000" cy="3000000"/>
        </p:xfrm>
        <a:graphic>
          <a:graphicData uri="http://schemas.openxmlformats.org/drawingml/2006/table">
            <a:tbl>
              <a:tblPr>
                <a:noFill/>
                <a:tableStyleId>{31F483D7-6252-4C38-85C1-2A9D7BA0543A}</a:tableStyleId>
              </a:tblPr>
              <a:tblGrid>
                <a:gridCol w="10878550"/>
                <a:gridCol w="10878550"/>
              </a:tblGrid>
              <a:tr h="1331725">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1337675">
                <a:tc>
                  <a:txBody>
                    <a:bodyPr/>
                    <a:lstStyle/>
                    <a:p>
                      <a:pPr indent="0" lvl="0" marL="0" rtl="0" algn="ctr">
                        <a:spcBef>
                          <a:spcPts val="0"/>
                        </a:spcBef>
                        <a:spcAft>
                          <a:spcPts val="0"/>
                        </a:spcAft>
                        <a:buNone/>
                      </a:pPr>
                      <a:r>
                        <a:rPr lang="en-US" sz="4400">
                          <a:latin typeface="Roboto"/>
                          <a:ea typeface="Roboto"/>
                          <a:cs typeface="Roboto"/>
                          <a:sym typeface="Roboto"/>
                        </a:rPr>
                        <a:t>http_methods_aginst_web_server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HTTP methods table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337675">
                <a:tc>
                  <a:txBody>
                    <a:bodyPr/>
                    <a:lstStyle/>
                    <a:p>
                      <a:pPr indent="0" lvl="0" marL="0" rtl="0" algn="ctr">
                        <a:spcBef>
                          <a:spcPts val="0"/>
                        </a:spcBef>
                        <a:spcAft>
                          <a:spcPts val="0"/>
                        </a:spcAft>
                        <a:buNone/>
                      </a:pPr>
                      <a:r>
                        <a:rPr lang="en-US" sz="4400">
                          <a:latin typeface="Roboto"/>
                          <a:ea typeface="Roboto"/>
                          <a:cs typeface="Roboto"/>
                          <a:sym typeface="Roboto"/>
                        </a:rPr>
                        <a:t>http_refer_domain_top10</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Top 10 domains that refer to VSI’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37675">
                <a:tc>
                  <a:txBody>
                    <a:bodyPr/>
                    <a:lstStyle/>
                    <a:p>
                      <a:pPr indent="0" lvl="0" marL="0" rtl="0" algn="ctr">
                        <a:spcBef>
                          <a:spcPts val="0"/>
                        </a:spcBef>
                        <a:spcAft>
                          <a:spcPts val="0"/>
                        </a:spcAft>
                        <a:buNone/>
                      </a:pPr>
                      <a:r>
                        <a:rPr lang="en-US" sz="4400">
                          <a:latin typeface="Roboto"/>
                          <a:ea typeface="Roboto"/>
                          <a:cs typeface="Roboto"/>
                          <a:sym typeface="Roboto"/>
                        </a:rPr>
                        <a:t>http_status_counts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each HTTP response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57" name="Google Shape;1457;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8" name="Google Shape;1458;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59" name="Google Shape;1459;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60" name="Google Shape;1460;p98"/>
          <p:cNvPicPr preferRelativeResize="0"/>
          <p:nvPr/>
        </p:nvPicPr>
        <p:blipFill>
          <a:blip r:embed="rId3">
            <a:alphaModFix/>
          </a:blip>
          <a:stretch>
            <a:fillRect/>
          </a:stretch>
        </p:blipFill>
        <p:spPr>
          <a:xfrm>
            <a:off x="423675" y="1833663"/>
            <a:ext cx="19507200" cy="4133850"/>
          </a:xfrm>
          <a:prstGeom prst="rect">
            <a:avLst/>
          </a:prstGeom>
          <a:noFill/>
          <a:ln>
            <a:noFill/>
          </a:ln>
        </p:spPr>
      </p:pic>
      <p:pic>
        <p:nvPicPr>
          <p:cNvPr id="1461" name="Google Shape;1461;p98"/>
          <p:cNvPicPr preferRelativeResize="0"/>
          <p:nvPr/>
        </p:nvPicPr>
        <p:blipFill>
          <a:blip r:embed="rId4">
            <a:alphaModFix/>
          </a:blip>
          <a:stretch>
            <a:fillRect/>
          </a:stretch>
        </p:blipFill>
        <p:spPr>
          <a:xfrm>
            <a:off x="222700" y="6812125"/>
            <a:ext cx="12893223" cy="5396549"/>
          </a:xfrm>
          <a:prstGeom prst="rect">
            <a:avLst/>
          </a:prstGeom>
          <a:noFill/>
          <a:ln>
            <a:noFill/>
          </a:ln>
        </p:spPr>
      </p:pic>
      <p:pic>
        <p:nvPicPr>
          <p:cNvPr id="1462" name="Google Shape;1462;p98"/>
          <p:cNvPicPr preferRelativeResize="0"/>
          <p:nvPr/>
        </p:nvPicPr>
        <p:blipFill>
          <a:blip r:embed="rId5">
            <a:alphaModFix/>
          </a:blip>
          <a:stretch>
            <a:fillRect/>
          </a:stretch>
        </p:blipFill>
        <p:spPr>
          <a:xfrm>
            <a:off x="13553950" y="6965800"/>
            <a:ext cx="10671302" cy="5242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68" name="Google Shape;1468;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9" name="Google Shape;1469;p9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0" name="Google Shape;1470;p99"/>
          <p:cNvGraphicFramePr/>
          <p:nvPr/>
        </p:nvGraphicFramePr>
        <p:xfrm>
          <a:off x="1296213" y="3863700"/>
          <a:ext cx="3000000" cy="3000000"/>
        </p:xfrm>
        <a:graphic>
          <a:graphicData uri="http://schemas.openxmlformats.org/drawingml/2006/table">
            <a:tbl>
              <a:tblPr>
                <a:noFill/>
                <a:tableStyleId>{31F483D7-6252-4C38-85C1-2A9D7BA0543A}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apache_activity_not_us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Activity not from 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greater than </a:t>
                      </a:r>
                      <a:r>
                        <a:rPr lang="en-US" sz="4400">
                          <a:latin typeface="Roboto"/>
                          <a:ea typeface="Roboto"/>
                          <a:cs typeface="Roboto"/>
                          <a:sym typeface="Roboto"/>
                        </a:rPr>
                        <a:t>200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71" name="Google Shape;1471;p99"/>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The logs show that activity originating from countries outside the United States typically remains at or below 120 events per hour. Any significant increase beyond this baseline may indicate suspicious behavior or a potential attack originating from foreign sources.</a:t>
            </a:r>
            <a:endParaRPr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77" name="Google Shape;1477;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8" name="Google Shape;1478;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9" name="Google Shape;1479;p100"/>
          <p:cNvGraphicFramePr/>
          <p:nvPr/>
        </p:nvGraphicFramePr>
        <p:xfrm>
          <a:off x="1296213" y="3863700"/>
          <a:ext cx="3000000" cy="3000000"/>
        </p:xfrm>
        <a:graphic>
          <a:graphicData uri="http://schemas.openxmlformats.org/drawingml/2006/table">
            <a:tbl>
              <a:tblPr>
                <a:noFill/>
                <a:tableStyleId>{31F483D7-6252-4C38-85C1-2A9D7BA0543A}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300">
                          <a:latin typeface="Roboto"/>
                          <a:ea typeface="Roboto"/>
                          <a:cs typeface="Roboto"/>
                          <a:sym typeface="Roboto"/>
                        </a:rPr>
                        <a:t>apache_method_post</a:t>
                      </a:r>
                      <a:endParaRPr sz="43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HTTP method post count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greater than 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80" name="Google Shape;1480;p100"/>
          <p:cNvSpPr txBox="1"/>
          <p:nvPr/>
        </p:nvSpPr>
        <p:spPr>
          <a:xfrm>
            <a:off x="3212875" y="7916675"/>
            <a:ext cx="16564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The POST method is commonly used to submit form data and, in a RESTful API environment, to create new resources. A sudden or unusual spike in POST requests may indicate a potential attack on the application, such as automated abuse, brute-force attempts, or exploitation of input handling vulnerabilities.</a:t>
            </a:r>
            <a:endParaRPr sz="4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487" name="Google Shape;1487;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8" name="Google Shape;1488;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9" name="Google Shape;1489;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90" name="Google Shape;1490;p101"/>
          <p:cNvPicPr preferRelativeResize="0"/>
          <p:nvPr/>
        </p:nvPicPr>
        <p:blipFill>
          <a:blip r:embed="rId3">
            <a:alphaModFix/>
          </a:blip>
          <a:stretch>
            <a:fillRect/>
          </a:stretch>
        </p:blipFill>
        <p:spPr>
          <a:xfrm>
            <a:off x="1743500" y="2214175"/>
            <a:ext cx="19198351" cy="9487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497" name="Google Shape;1497;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8" name="Google Shape;1498;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99" name="Google Shape;1499;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00" name="Google Shape;1500;p102"/>
          <p:cNvPicPr preferRelativeResize="0"/>
          <p:nvPr/>
        </p:nvPicPr>
        <p:blipFill>
          <a:blip r:embed="rId3">
            <a:alphaModFix/>
          </a:blip>
          <a:stretch>
            <a:fillRect/>
          </a:stretch>
        </p:blipFill>
        <p:spPr>
          <a:xfrm>
            <a:off x="2663525" y="2581550"/>
            <a:ext cx="20193300" cy="9404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pic>
        <p:nvPicPr>
          <p:cNvPr id="1505" name="Google Shape;1505;p10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06" name="Google Shape;1506;p10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07" name="Google Shape;1507;p10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08" name="Google Shape;1508;p10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14" name="Google Shape;1514;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5" name="Google Shape;1515;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 severity count increased from 329 to 1,111, and a rise from 6.91% to 20.22% of the total. This significant increase is indicative of potentially suspicious activity and warrants immediate investigation.</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While the number of failed activities decreased from 142 to 93, the total volume of activity increased significantly from 4,764 to 5,949. This pattern may indicate a shift in attacker tactics, such as a move from unsuccessful attempts to more successful or stealthy interactions.</a:t>
            </a:r>
            <a:endParaRPr sz="4400">
              <a:solidFill>
                <a:schemeClr val="dk1"/>
              </a:solidFill>
            </a:endParaRPr>
          </a:p>
          <a:p>
            <a:pPr indent="0" lvl="0" marL="914400" rtl="0" algn="l">
              <a:lnSpc>
                <a:spcPct val="115000"/>
              </a:lnSpc>
              <a:spcBef>
                <a:spcPts val="0"/>
              </a:spcBef>
              <a:spcAft>
                <a:spcPts val="1000"/>
              </a:spcAft>
              <a:buNone/>
            </a:pPr>
            <a:r>
              <a:t/>
            </a:r>
            <a:endParaRPr sz="4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21" name="Google Shape;1521;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2" name="Google Shape;1522;p10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 server status alert was triggered due to the number of failures exceeding the defined threshold of 15. At 8:00 AM, a total of 35 failed events were detected, indicating potential system issues or unauthorized access attempts.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An alert for successful logins was triggered at 9:00 AM due to a sudden drop in the number of logged-in users, decreasing from 4 to 0. This abrupt change may indicate a service disruption or an abnormal user behavior pattern that requires further investigation.</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deleted accounts warning was not triggered the only anomaly was that at 10 AM it goes to 0.</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28" name="Google Shape;1528;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9" name="Google Shape;1529;p10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800">
                <a:solidFill>
                  <a:schemeClr val="dk1"/>
                </a:solidFill>
              </a:rPr>
              <a:t>The dashboard analysis revealed </a:t>
            </a:r>
            <a:r>
              <a:rPr b="1" lang="en-US" sz="2800">
                <a:solidFill>
                  <a:schemeClr val="dk1"/>
                </a:solidFill>
              </a:rPr>
              <a:t>suspicious activity</a:t>
            </a:r>
            <a:r>
              <a:rPr lang="en-US" sz="2800">
                <a:solidFill>
                  <a:schemeClr val="dk1"/>
                </a:solidFill>
              </a:rPr>
              <a:t> tied to specific security events and user behavior. Notably, there were significant spikes in two key signatures:</a:t>
            </a:r>
            <a:endParaRPr sz="2800">
              <a:solidFill>
                <a:schemeClr val="dk1"/>
              </a:solidFill>
            </a:endParaRPr>
          </a:p>
          <a:p>
            <a:pPr indent="-406400" lvl="0" marL="457200" rtl="0" algn="l">
              <a:lnSpc>
                <a:spcPct val="115000"/>
              </a:lnSpc>
              <a:spcBef>
                <a:spcPts val="1200"/>
              </a:spcBef>
              <a:spcAft>
                <a:spcPts val="0"/>
              </a:spcAft>
              <a:buClr>
                <a:schemeClr val="dk1"/>
              </a:buClr>
              <a:buSzPts val="2800"/>
              <a:buFont typeface="Arial"/>
              <a:buChar char="●"/>
            </a:pPr>
            <a:r>
              <a:rPr b="1" lang="en-US" sz="2800">
                <a:solidFill>
                  <a:schemeClr val="dk1"/>
                </a:solidFill>
              </a:rPr>
              <a:t>"A user account was locked out"</a:t>
            </a:r>
            <a:r>
              <a:rPr lang="en-US" sz="2800">
                <a:solidFill>
                  <a:schemeClr val="dk1"/>
                </a:solidFill>
              </a:rPr>
              <a:t> occurred between </a:t>
            </a:r>
            <a:r>
              <a:rPr b="1" lang="en-US" sz="2800">
                <a:solidFill>
                  <a:schemeClr val="dk1"/>
                </a:solidFill>
              </a:rPr>
              <a:t>12:00 AM and 3:00 AM</a:t>
            </a:r>
            <a:r>
              <a:rPr lang="en-US" sz="2800">
                <a:solidFill>
                  <a:schemeClr val="dk1"/>
                </a:solidFill>
              </a:rPr>
              <a:t>, peaking at </a:t>
            </a:r>
            <a:r>
              <a:rPr b="1" lang="en-US" sz="2800">
                <a:solidFill>
                  <a:schemeClr val="dk1"/>
                </a:solidFill>
              </a:rPr>
              <a:t>896 events</a:t>
            </a:r>
            <a:r>
              <a:rPr lang="en-US" sz="2800">
                <a:solidFill>
                  <a:schemeClr val="dk1"/>
                </a:solidFill>
              </a:rPr>
              <a:t>.</a:t>
            </a:r>
            <a:br>
              <a:rPr lang="en-US" sz="2800">
                <a:solidFill>
                  <a:schemeClr val="dk1"/>
                </a:solidFill>
              </a:rPr>
            </a:br>
            <a:endParaRPr sz="2800">
              <a:solidFill>
                <a:schemeClr val="dk1"/>
              </a:solidFill>
            </a:endParaRPr>
          </a:p>
          <a:p>
            <a:pPr indent="-406400" lvl="0" marL="457200" rtl="0" algn="l">
              <a:lnSpc>
                <a:spcPct val="115000"/>
              </a:lnSpc>
              <a:spcBef>
                <a:spcPts val="0"/>
              </a:spcBef>
              <a:spcAft>
                <a:spcPts val="0"/>
              </a:spcAft>
              <a:buClr>
                <a:schemeClr val="dk1"/>
              </a:buClr>
              <a:buSzPts val="2800"/>
              <a:buFont typeface="Arial"/>
              <a:buChar char="●"/>
            </a:pPr>
            <a:r>
              <a:rPr b="1" lang="en-US" sz="2800">
                <a:solidFill>
                  <a:schemeClr val="dk1"/>
                </a:solidFill>
              </a:rPr>
              <a:t>"An attempt was made to reset an account password"</a:t>
            </a:r>
            <a:r>
              <a:rPr lang="en-US" sz="2800">
                <a:solidFill>
                  <a:schemeClr val="dk1"/>
                </a:solidFill>
              </a:rPr>
              <a:t> was observed between </a:t>
            </a:r>
            <a:r>
              <a:rPr b="1" lang="en-US" sz="2800">
                <a:solidFill>
                  <a:schemeClr val="dk1"/>
                </a:solidFill>
              </a:rPr>
              <a:t>8:00 AM and 11:00 AM</a:t>
            </a:r>
            <a:r>
              <a:rPr lang="en-US" sz="2800">
                <a:solidFill>
                  <a:schemeClr val="dk1"/>
                </a:solidFill>
              </a:rPr>
              <a:t>, with a peak count of </a:t>
            </a:r>
            <a:r>
              <a:rPr b="1" lang="en-US" sz="2800">
                <a:solidFill>
                  <a:schemeClr val="dk1"/>
                </a:solidFill>
              </a:rPr>
              <a:t>1,258 events</a:t>
            </a:r>
            <a:r>
              <a:rPr lang="en-US" sz="2800">
                <a:solidFill>
                  <a:schemeClr val="dk1"/>
                </a:solidFill>
              </a:rPr>
              <a:t>.</a:t>
            </a:r>
            <a:br>
              <a:rPr lang="en-US" sz="2800">
                <a:solidFill>
                  <a:schemeClr val="dk1"/>
                </a:solidFill>
              </a:rPr>
            </a:br>
            <a:endParaRPr sz="2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800">
                <a:solidFill>
                  <a:schemeClr val="dk1"/>
                </a:solidFill>
              </a:rPr>
              <a:t>These signature spikes correlate with increased activity from two specific users:</a:t>
            </a:r>
            <a:endParaRPr sz="2800">
              <a:solidFill>
                <a:schemeClr val="dk1"/>
              </a:solidFill>
            </a:endParaRPr>
          </a:p>
          <a:p>
            <a:pPr indent="-406400" lvl="0" marL="457200" rtl="0" algn="l">
              <a:lnSpc>
                <a:spcPct val="115000"/>
              </a:lnSpc>
              <a:spcBef>
                <a:spcPts val="1200"/>
              </a:spcBef>
              <a:spcAft>
                <a:spcPts val="0"/>
              </a:spcAft>
              <a:buClr>
                <a:schemeClr val="dk1"/>
              </a:buClr>
              <a:buSzPts val="2800"/>
              <a:buFont typeface="Arial"/>
              <a:buChar char="●"/>
            </a:pPr>
            <a:r>
              <a:rPr b="1" lang="en-US" sz="2800">
                <a:solidFill>
                  <a:schemeClr val="dk1"/>
                </a:solidFill>
              </a:rPr>
              <a:t>user_a</a:t>
            </a:r>
            <a:r>
              <a:rPr lang="en-US" sz="2800">
                <a:solidFill>
                  <a:schemeClr val="dk1"/>
                </a:solidFill>
              </a:rPr>
              <a:t>, active from </a:t>
            </a:r>
            <a:r>
              <a:rPr b="1" lang="en-US" sz="2800">
                <a:solidFill>
                  <a:schemeClr val="dk1"/>
                </a:solidFill>
              </a:rPr>
              <a:t>12:00 AM to 3:00 AM</a:t>
            </a:r>
            <a:r>
              <a:rPr lang="en-US" sz="2800">
                <a:solidFill>
                  <a:schemeClr val="dk1"/>
                </a:solidFill>
              </a:rPr>
              <a:t>, reached a peak of </a:t>
            </a:r>
            <a:r>
              <a:rPr b="1" lang="en-US" sz="2800">
                <a:solidFill>
                  <a:schemeClr val="dk1"/>
                </a:solidFill>
              </a:rPr>
              <a:t>984 events</a:t>
            </a:r>
            <a:r>
              <a:rPr lang="en-US" sz="2800">
                <a:solidFill>
                  <a:schemeClr val="dk1"/>
                </a:solidFill>
              </a:rPr>
              <a:t>.</a:t>
            </a:r>
            <a:br>
              <a:rPr lang="en-US" sz="2800">
                <a:solidFill>
                  <a:schemeClr val="dk1"/>
                </a:solidFill>
              </a:rPr>
            </a:br>
            <a:endParaRPr sz="2800">
              <a:solidFill>
                <a:schemeClr val="dk1"/>
              </a:solidFill>
            </a:endParaRPr>
          </a:p>
          <a:p>
            <a:pPr indent="-406400" lvl="0" marL="457200" rtl="0" algn="l">
              <a:lnSpc>
                <a:spcPct val="115000"/>
              </a:lnSpc>
              <a:spcBef>
                <a:spcPts val="0"/>
              </a:spcBef>
              <a:spcAft>
                <a:spcPts val="0"/>
              </a:spcAft>
              <a:buClr>
                <a:schemeClr val="dk1"/>
              </a:buClr>
              <a:buSzPts val="2800"/>
              <a:buFont typeface="Arial"/>
              <a:buChar char="●"/>
            </a:pPr>
            <a:r>
              <a:rPr b="1" lang="en-US" sz="2800">
                <a:solidFill>
                  <a:schemeClr val="dk1"/>
                </a:solidFill>
              </a:rPr>
              <a:t>user_k</a:t>
            </a:r>
            <a:r>
              <a:rPr lang="en-US" sz="2800">
                <a:solidFill>
                  <a:schemeClr val="dk1"/>
                </a:solidFill>
              </a:rPr>
              <a:t>, active from </a:t>
            </a:r>
            <a:r>
              <a:rPr b="1" lang="en-US" sz="2800">
                <a:solidFill>
                  <a:schemeClr val="dk1"/>
                </a:solidFill>
              </a:rPr>
              <a:t>8:00 AM to 11:00 AM</a:t>
            </a:r>
            <a:r>
              <a:rPr lang="en-US" sz="2800">
                <a:solidFill>
                  <a:schemeClr val="dk1"/>
                </a:solidFill>
              </a:rPr>
              <a:t>, peaked at </a:t>
            </a:r>
            <a:r>
              <a:rPr b="1" lang="en-US" sz="2800">
                <a:solidFill>
                  <a:schemeClr val="dk1"/>
                </a:solidFill>
              </a:rPr>
              <a:t>1,256 events</a:t>
            </a:r>
            <a:r>
              <a:rPr lang="en-US" sz="2800">
                <a:solidFill>
                  <a:schemeClr val="dk1"/>
                </a:solidFill>
              </a:rPr>
              <a:t>.</a:t>
            </a:r>
            <a:br>
              <a:rPr lang="en-US" sz="2800">
                <a:solidFill>
                  <a:schemeClr val="dk1"/>
                </a:solidFill>
              </a:rPr>
            </a:br>
            <a:endParaRPr sz="2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800">
                <a:solidFill>
                  <a:schemeClr val="dk1"/>
                </a:solidFill>
              </a:rPr>
              <a:t>The timing and volume of these activities suggest potential </a:t>
            </a:r>
            <a:r>
              <a:rPr b="1" lang="en-US" sz="2800">
                <a:solidFill>
                  <a:schemeClr val="dk1"/>
                </a:solidFill>
              </a:rPr>
              <a:t>unauthorized access attempts</a:t>
            </a:r>
            <a:r>
              <a:rPr lang="en-US" sz="2800">
                <a:solidFill>
                  <a:schemeClr val="dk1"/>
                </a:solidFill>
              </a:rPr>
              <a:t> or </a:t>
            </a:r>
            <a:r>
              <a:rPr b="1" lang="en-US" sz="2800">
                <a:solidFill>
                  <a:schemeClr val="dk1"/>
                </a:solidFill>
              </a:rPr>
              <a:t>account abuse</a:t>
            </a:r>
            <a:r>
              <a:rPr lang="en-US" sz="2800">
                <a:solidFill>
                  <a:schemeClr val="dk1"/>
                </a:solidFill>
              </a:rPr>
              <a:t> and warrant </a:t>
            </a:r>
            <a:r>
              <a:rPr b="1" lang="en-US" sz="2800">
                <a:solidFill>
                  <a:schemeClr val="dk1"/>
                </a:solidFill>
              </a:rPr>
              <a:t>further investigation</a:t>
            </a:r>
            <a:r>
              <a:rPr lang="en-US" sz="2800">
                <a:solidFill>
                  <a:schemeClr val="dk1"/>
                </a:solidFill>
              </a:rPr>
              <a:t> into the actions of these users and the nature of the events.</a:t>
            </a:r>
            <a:endParaRPr sz="28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914400" rtl="0" algn="l">
              <a:lnSpc>
                <a:spcPct val="115000"/>
              </a:lnSpc>
              <a:spcBef>
                <a:spcPts val="0"/>
              </a:spcBef>
              <a:spcAft>
                <a:spcPts val="1000"/>
              </a:spcAft>
              <a:buNone/>
            </a:pPr>
            <a:r>
              <a:t/>
            </a:r>
            <a:endParaRPr sz="4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35" name="Google Shape;1535;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36" name="Google Shape;1536;p107"/>
          <p:cNvPicPr preferRelativeResize="0"/>
          <p:nvPr/>
        </p:nvPicPr>
        <p:blipFill>
          <a:blip r:embed="rId3">
            <a:alphaModFix/>
          </a:blip>
          <a:stretch>
            <a:fillRect/>
          </a:stretch>
        </p:blipFill>
        <p:spPr>
          <a:xfrm>
            <a:off x="764725" y="3031400"/>
            <a:ext cx="23198674" cy="8009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42" name="Google Shape;1542;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3" name="Google Shape;1543;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 number of POST requests increased significantly. Since the POST method is commonly used to submit form data or create resources, this spike may indicate a potential attack or misuse of the application."</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From the refer domain report we have 2 new sites tuxradar.com and logstash.net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status report has some new return codes like 500 and 403, 500 is an internal server error that could indicate problems with the server.</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49" name="Google Shape;1549;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0" name="Google Shape;1550;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An alert for activity originating from countries outside the United States was triggered due to a spike of 937 events detected from 8:00 PM to 9 PM, with Ukraine identified as the primary source.</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alert for POST methods was triggered due to a spike of 1,296 events recorded between 8:00 PM and 9:00 PM</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56" name="Google Shape;155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7" name="Google Shape;1557;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0" rtl="0" algn="l">
              <a:lnSpc>
                <a:spcPct val="115000"/>
              </a:lnSpc>
              <a:spcBef>
                <a:spcPts val="1200"/>
              </a:spcBef>
              <a:spcAft>
                <a:spcPts val="0"/>
              </a:spcAft>
              <a:buNone/>
            </a:pPr>
            <a:r>
              <a:rPr b="1" lang="en-US" sz="3200">
                <a:solidFill>
                  <a:schemeClr val="dk1"/>
                </a:solidFill>
              </a:rPr>
              <a:t>Time of Incident:</a:t>
            </a:r>
            <a:r>
              <a:rPr lang="en-US" sz="3200">
                <a:solidFill>
                  <a:schemeClr val="dk1"/>
                </a:solidFill>
              </a:rPr>
              <a:t> Activity spike observed at </a:t>
            </a:r>
            <a:r>
              <a:rPr b="1" lang="en-US" sz="3200">
                <a:solidFill>
                  <a:schemeClr val="dk1"/>
                </a:solidFill>
              </a:rPr>
              <a:t>8:00 PM</a:t>
            </a:r>
            <a:r>
              <a:rPr lang="en-US" sz="3200">
                <a:solidFill>
                  <a:schemeClr val="dk1"/>
                </a:solidFill>
              </a:rPr>
              <a:t>.</a:t>
            </a:r>
            <a:endParaRPr sz="3200">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sz="32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US" sz="3000">
                <a:solidFill>
                  <a:schemeClr val="dk1"/>
                </a:solidFill>
              </a:rPr>
              <a:t>Indicators of Attack:</a:t>
            </a:r>
            <a:endParaRPr b="1" sz="3000">
              <a:solidFill>
                <a:schemeClr val="dk1"/>
              </a:solidFill>
            </a:endParaRPr>
          </a:p>
          <a:p>
            <a:pPr indent="-419100" lvl="0" marL="457200" rtl="0" algn="l">
              <a:lnSpc>
                <a:spcPct val="115000"/>
              </a:lnSpc>
              <a:spcBef>
                <a:spcPts val="1200"/>
              </a:spcBef>
              <a:spcAft>
                <a:spcPts val="0"/>
              </a:spcAft>
              <a:buClr>
                <a:schemeClr val="dk1"/>
              </a:buClr>
              <a:buSzPts val="3000"/>
              <a:buFont typeface="Arial"/>
              <a:buChar char="●"/>
            </a:pPr>
            <a:r>
              <a:rPr lang="en-US" sz="3000">
                <a:solidFill>
                  <a:schemeClr val="dk1"/>
                </a:solidFill>
              </a:rPr>
              <a:t>Significant increase in </a:t>
            </a:r>
            <a:r>
              <a:rPr b="1" lang="en-US" sz="3000">
                <a:solidFill>
                  <a:schemeClr val="dk1"/>
                </a:solidFill>
              </a:rPr>
              <a:t>POST method</a:t>
            </a:r>
            <a:r>
              <a:rPr lang="en-US" sz="3000">
                <a:solidFill>
                  <a:schemeClr val="dk1"/>
                </a:solidFill>
              </a:rPr>
              <a:t> activity.</a:t>
            </a:r>
            <a:endParaRPr sz="3000">
              <a:solidFill>
                <a:schemeClr val="dk1"/>
              </a:solidFill>
            </a:endParaRPr>
          </a:p>
          <a:p>
            <a:pPr indent="-419100" lvl="0" marL="457200" rtl="0" algn="l">
              <a:lnSpc>
                <a:spcPct val="115000"/>
              </a:lnSpc>
              <a:spcBef>
                <a:spcPts val="0"/>
              </a:spcBef>
              <a:spcAft>
                <a:spcPts val="0"/>
              </a:spcAft>
              <a:buClr>
                <a:schemeClr val="dk1"/>
              </a:buClr>
              <a:buSzPts val="3000"/>
              <a:buFont typeface="Arial"/>
              <a:buChar char="●"/>
            </a:pPr>
            <a:r>
              <a:rPr b="1" lang="en-US" sz="3000">
                <a:solidFill>
                  <a:schemeClr val="dk1"/>
                </a:solidFill>
              </a:rPr>
              <a:t>1,296 requests</a:t>
            </a:r>
            <a:r>
              <a:rPr lang="en-US" sz="3000">
                <a:solidFill>
                  <a:schemeClr val="dk1"/>
                </a:solidFill>
              </a:rPr>
              <a:t> made to the endpoint </a:t>
            </a:r>
            <a:r>
              <a:rPr lang="en-US" sz="3000">
                <a:solidFill>
                  <a:srgbClr val="188038"/>
                </a:solidFill>
              </a:rPr>
              <a:t>VSI_Account_logon.php</a:t>
            </a:r>
            <a:r>
              <a:rPr lang="en-US" sz="3000">
                <a:solidFill>
                  <a:schemeClr val="dk1"/>
                </a:solidFill>
              </a:rPr>
              <a:t>.</a:t>
            </a:r>
            <a:endParaRPr sz="3000">
              <a:solidFill>
                <a:schemeClr val="dk1"/>
              </a:solidFill>
            </a:endParaRPr>
          </a:p>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rPr>
              <a:t>The identical count for both POST requests and hits to the login endpoint suggests </a:t>
            </a:r>
            <a:r>
              <a:rPr b="1" lang="en-US" sz="3000">
                <a:solidFill>
                  <a:schemeClr val="dk1"/>
                </a:solidFill>
              </a:rPr>
              <a:t>a focused attack on the login form</a:t>
            </a:r>
            <a:r>
              <a:rPr lang="en-US" sz="3000">
                <a:solidFill>
                  <a:schemeClr val="dk1"/>
                </a:solidFill>
              </a:rPr>
              <a:t>.</a:t>
            </a:r>
            <a:endParaRPr sz="3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3000">
                <a:solidFill>
                  <a:schemeClr val="dk1"/>
                </a:solidFill>
              </a:rPr>
              <a:t>Geolocation Insights:</a:t>
            </a:r>
            <a:endParaRPr b="1" sz="3000">
              <a:solidFill>
                <a:schemeClr val="dk1"/>
              </a:solidFill>
            </a:endParaRPr>
          </a:p>
          <a:p>
            <a:pPr indent="-419100" lvl="0" marL="457200" rtl="0" algn="l">
              <a:lnSpc>
                <a:spcPct val="115000"/>
              </a:lnSpc>
              <a:spcBef>
                <a:spcPts val="1200"/>
              </a:spcBef>
              <a:spcAft>
                <a:spcPts val="0"/>
              </a:spcAft>
              <a:buClr>
                <a:schemeClr val="dk1"/>
              </a:buClr>
              <a:buSzPts val="3000"/>
              <a:buFont typeface="Arial"/>
              <a:buChar char="●"/>
            </a:pPr>
            <a:r>
              <a:rPr lang="en-US" sz="3000">
                <a:solidFill>
                  <a:schemeClr val="dk1"/>
                </a:solidFill>
              </a:rPr>
              <a:t>The </a:t>
            </a:r>
            <a:r>
              <a:rPr b="1" lang="en-US" sz="3000">
                <a:solidFill>
                  <a:schemeClr val="dk1"/>
                </a:solidFill>
              </a:rPr>
              <a:t>geolocation dashboard</a:t>
            </a:r>
            <a:r>
              <a:rPr lang="en-US" sz="3000">
                <a:solidFill>
                  <a:schemeClr val="dk1"/>
                </a:solidFill>
              </a:rPr>
              <a:t> and </a:t>
            </a:r>
            <a:r>
              <a:rPr b="1" lang="en-US" sz="3000">
                <a:solidFill>
                  <a:schemeClr val="dk1"/>
                </a:solidFill>
              </a:rPr>
              <a:t>top 10 source countries</a:t>
            </a:r>
            <a:r>
              <a:rPr lang="en-US" sz="3000">
                <a:solidFill>
                  <a:schemeClr val="dk1"/>
                </a:solidFill>
              </a:rPr>
              <a:t> reveal a </a:t>
            </a:r>
            <a:r>
              <a:rPr b="1" lang="en-US" sz="3000">
                <a:solidFill>
                  <a:schemeClr val="dk1"/>
                </a:solidFill>
              </a:rPr>
              <a:t>notable increase in traffic from Ukraine</a:t>
            </a:r>
            <a:r>
              <a:rPr lang="en-US" sz="3000">
                <a:solidFill>
                  <a:schemeClr val="dk1"/>
                </a:solidFill>
              </a:rPr>
              <a:t>.</a:t>
            </a:r>
            <a:endParaRPr sz="3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3000">
                <a:solidFill>
                  <a:schemeClr val="dk1"/>
                </a:solidFill>
              </a:rPr>
              <a:t>User Agent Correlation:</a:t>
            </a:r>
            <a:endParaRPr b="1" sz="3000">
              <a:solidFill>
                <a:schemeClr val="dk1"/>
              </a:solidFill>
            </a:endParaRPr>
          </a:p>
          <a:p>
            <a:pPr indent="-419100" lvl="0" marL="457200" rtl="0" algn="l">
              <a:lnSpc>
                <a:spcPct val="115000"/>
              </a:lnSpc>
              <a:spcBef>
                <a:spcPts val="1200"/>
              </a:spcBef>
              <a:spcAft>
                <a:spcPts val="0"/>
              </a:spcAft>
              <a:buClr>
                <a:schemeClr val="dk1"/>
              </a:buClr>
              <a:buSzPts val="3000"/>
              <a:buFont typeface="Arial"/>
              <a:buChar char="●"/>
            </a:pPr>
            <a:r>
              <a:rPr lang="en-US" sz="3000">
                <a:solidFill>
                  <a:schemeClr val="dk1"/>
                </a:solidFill>
              </a:rPr>
              <a:t>The traffic associated with the spike used the following </a:t>
            </a:r>
            <a:r>
              <a:rPr b="1" lang="en-US" sz="3000">
                <a:solidFill>
                  <a:schemeClr val="dk1"/>
                </a:solidFill>
              </a:rPr>
              <a:t>user agent string</a:t>
            </a:r>
            <a:r>
              <a:rPr lang="en-US" sz="3000">
                <a:solidFill>
                  <a:schemeClr val="dk1"/>
                </a:solidFill>
              </a:rPr>
              <a:t>:</a:t>
            </a:r>
            <a:br>
              <a:rPr lang="en-US" sz="3000">
                <a:solidFill>
                  <a:schemeClr val="dk1"/>
                </a:solidFill>
              </a:rPr>
            </a:br>
            <a:r>
              <a:rPr lang="en-US" sz="3000">
                <a:solidFill>
                  <a:schemeClr val="dk1"/>
                </a:solidFill>
              </a:rPr>
              <a:t>Mozilla/4.0 (compatible; MSIE 6.0; Windows NT 5.2; SV1; .NET CLR 2.0.50727987787; Inf</a:t>
            </a:r>
            <a:endParaRPr sz="3000">
              <a:solidFill>
                <a:schemeClr val="dk1"/>
              </a:solidFill>
            </a:endParaRPr>
          </a:p>
          <a:p>
            <a:pPr indent="-419100" lvl="0" marL="457200" rtl="0" algn="l">
              <a:lnSpc>
                <a:spcPct val="115000"/>
              </a:lnSpc>
              <a:spcBef>
                <a:spcPts val="0"/>
              </a:spcBef>
              <a:spcAft>
                <a:spcPts val="0"/>
              </a:spcAft>
              <a:buClr>
                <a:schemeClr val="dk1"/>
              </a:buClr>
              <a:buSzPts val="3000"/>
              <a:buFont typeface="Arial"/>
              <a:buChar char="●"/>
            </a:pPr>
            <a:r>
              <a:rPr lang="en-US" sz="3000">
                <a:solidFill>
                  <a:schemeClr val="dk1"/>
                </a:solidFill>
              </a:rPr>
              <a:t>This pattern strongly suggests the use of </a:t>
            </a:r>
            <a:r>
              <a:rPr b="1" lang="en-US" sz="3000">
                <a:solidFill>
                  <a:schemeClr val="dk1"/>
                </a:solidFill>
              </a:rPr>
              <a:t>automated tools or scripted attacks</a:t>
            </a:r>
            <a:r>
              <a:rPr lang="en-US" sz="3000">
                <a:solidFill>
                  <a:schemeClr val="dk1"/>
                </a:solidFill>
              </a:rPr>
              <a:t> emulating older browser agents.</a:t>
            </a:r>
            <a:endParaRPr sz="3000">
              <a:solidFill>
                <a:schemeClr val="dk1"/>
              </a:solidFill>
            </a:endParaRPr>
          </a:p>
          <a:p>
            <a:pPr indent="0" lvl="0" marL="914400" rtl="0" algn="l">
              <a:lnSpc>
                <a:spcPct val="115000"/>
              </a:lnSpc>
              <a:spcBef>
                <a:spcPts val="1200"/>
              </a:spcBef>
              <a:spcAft>
                <a:spcPts val="1000"/>
              </a:spcAft>
              <a:buNone/>
            </a:pPr>
            <a:r>
              <a:t/>
            </a:r>
            <a:endParaRPr sz="45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63" name="Google Shape;1563;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64" name="Google Shape;1564;p111"/>
          <p:cNvPicPr preferRelativeResize="0"/>
          <p:nvPr/>
        </p:nvPicPr>
        <p:blipFill>
          <a:blip r:embed="rId3">
            <a:alphaModFix/>
          </a:blip>
          <a:stretch>
            <a:fillRect/>
          </a:stretch>
        </p:blipFill>
        <p:spPr>
          <a:xfrm>
            <a:off x="152400" y="1575600"/>
            <a:ext cx="23615048" cy="10812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70" name="Google Shape;1570;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71" name="Google Shape;1571;p112"/>
          <p:cNvPicPr preferRelativeResize="0"/>
          <p:nvPr/>
        </p:nvPicPr>
        <p:blipFill>
          <a:blip r:embed="rId3">
            <a:alphaModFix/>
          </a:blip>
          <a:stretch>
            <a:fillRect/>
          </a:stretch>
        </p:blipFill>
        <p:spPr>
          <a:xfrm>
            <a:off x="152400" y="1575600"/>
            <a:ext cx="22795699" cy="965032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pic>
        <p:nvPicPr>
          <p:cNvPr id="1576" name="Google Shape;1576;p11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77" name="Google Shape;1577;p11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78" name="Google Shape;1578;p11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79" name="Google Shape;1579;p11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585" name="Google Shape;1585;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6" name="Google Shape;1586;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463550" lvl="0" marL="914400" rtl="0" algn="l">
              <a:lnSpc>
                <a:spcPct val="115000"/>
              </a:lnSpc>
              <a:spcBef>
                <a:spcPts val="0"/>
              </a:spcBef>
              <a:spcAft>
                <a:spcPts val="0"/>
              </a:spcAft>
              <a:buClr>
                <a:schemeClr val="dk1"/>
              </a:buClr>
              <a:buSzPts val="3700"/>
              <a:buChar char="●"/>
            </a:pPr>
            <a:r>
              <a:rPr lang="en-US">
                <a:solidFill>
                  <a:schemeClr val="dk1"/>
                </a:solidFill>
              </a:rPr>
              <a:t>What were your overall findings from the attack that took place?</a:t>
            </a:r>
            <a:endParaRPr>
              <a:solidFill>
                <a:schemeClr val="dk1"/>
              </a:solidFill>
            </a:endParaRPr>
          </a:p>
          <a:p>
            <a:pPr indent="0" lvl="0" marL="914400" rtl="0" algn="l">
              <a:lnSpc>
                <a:spcPct val="115000"/>
              </a:lnSpc>
              <a:spcBef>
                <a:spcPts val="1000"/>
              </a:spcBef>
              <a:spcAft>
                <a:spcPts val="0"/>
              </a:spcAft>
              <a:buNone/>
            </a:pPr>
            <a:r>
              <a:t/>
            </a:r>
            <a:endParaRPr sz="2800">
              <a:solidFill>
                <a:schemeClr val="dk1"/>
              </a:solidFill>
            </a:endParaRPr>
          </a:p>
          <a:p>
            <a:pPr indent="-419100" lvl="0" marL="914400" rtl="0" algn="l">
              <a:lnSpc>
                <a:spcPct val="115000"/>
              </a:lnSpc>
              <a:spcBef>
                <a:spcPts val="1000"/>
              </a:spcBef>
              <a:spcAft>
                <a:spcPts val="0"/>
              </a:spcAft>
              <a:buClr>
                <a:schemeClr val="dk1"/>
              </a:buClr>
              <a:buSzPts val="3000"/>
              <a:buFont typeface="Arial"/>
              <a:buChar char="●"/>
            </a:pPr>
            <a:r>
              <a:rPr lang="en-US" sz="3400">
                <a:solidFill>
                  <a:schemeClr val="dk1"/>
                </a:solidFill>
                <a:latin typeface="Arial"/>
                <a:ea typeface="Arial"/>
                <a:cs typeface="Arial"/>
                <a:sym typeface="Arial"/>
              </a:rPr>
              <a:t>The timing, volume, and origin of these activities suggest </a:t>
            </a:r>
            <a:r>
              <a:rPr b="1" lang="en-US" sz="3400">
                <a:solidFill>
                  <a:schemeClr val="dk1"/>
                </a:solidFill>
                <a:latin typeface="Arial"/>
                <a:ea typeface="Arial"/>
                <a:cs typeface="Arial"/>
                <a:sym typeface="Arial"/>
              </a:rPr>
              <a:t>coordinated unauthorized access attempts</a:t>
            </a:r>
            <a:r>
              <a:rPr lang="en-US" sz="3100">
                <a:solidFill>
                  <a:schemeClr val="dk1"/>
                </a:solidFill>
                <a:latin typeface="Arial"/>
                <a:ea typeface="Arial"/>
                <a:cs typeface="Arial"/>
                <a:sym typeface="Arial"/>
              </a:rPr>
              <a:t>. </a:t>
            </a:r>
            <a:endParaRPr sz="3100">
              <a:solidFill>
                <a:schemeClr val="dk1"/>
              </a:solidFill>
              <a:latin typeface="Arial"/>
              <a:ea typeface="Arial"/>
              <a:cs typeface="Arial"/>
              <a:sym typeface="Arial"/>
            </a:endParaRPr>
          </a:p>
          <a:p>
            <a:pPr indent="-425450" lvl="0" marL="1371600" rtl="0" algn="l">
              <a:lnSpc>
                <a:spcPct val="115000"/>
              </a:lnSpc>
              <a:spcBef>
                <a:spcPts val="0"/>
              </a:spcBef>
              <a:spcAft>
                <a:spcPts val="0"/>
              </a:spcAft>
              <a:buClr>
                <a:schemeClr val="dk1"/>
              </a:buClr>
              <a:buSzPts val="3100"/>
              <a:buFont typeface="Arial"/>
              <a:buChar char="●"/>
            </a:pPr>
            <a:r>
              <a:rPr lang="en-US" sz="3100">
                <a:solidFill>
                  <a:schemeClr val="dk1"/>
                </a:solidFill>
                <a:latin typeface="Arial"/>
                <a:ea typeface="Arial"/>
                <a:cs typeface="Arial"/>
                <a:sym typeface="Arial"/>
              </a:rPr>
              <a:t>Significant spikes in account-related events</a:t>
            </a:r>
            <a:endParaRPr sz="3100">
              <a:solidFill>
                <a:schemeClr val="dk1"/>
              </a:solidFill>
              <a:latin typeface="Arial"/>
              <a:ea typeface="Arial"/>
              <a:cs typeface="Arial"/>
              <a:sym typeface="Arial"/>
            </a:endParaRPr>
          </a:p>
          <a:p>
            <a:pPr indent="-425450" lvl="0" marL="1371600" rtl="0" algn="l">
              <a:lnSpc>
                <a:spcPct val="115000"/>
              </a:lnSpc>
              <a:spcBef>
                <a:spcPts val="0"/>
              </a:spcBef>
              <a:spcAft>
                <a:spcPts val="0"/>
              </a:spcAft>
              <a:buClr>
                <a:schemeClr val="dk1"/>
              </a:buClr>
              <a:buSzPts val="3100"/>
              <a:buFont typeface="Arial"/>
              <a:buChar char="●"/>
            </a:pPr>
            <a:r>
              <a:rPr lang="en-US" sz="3100">
                <a:solidFill>
                  <a:schemeClr val="dk1"/>
                </a:solidFill>
                <a:latin typeface="Arial"/>
                <a:ea typeface="Arial"/>
                <a:cs typeface="Arial"/>
                <a:sym typeface="Arial"/>
              </a:rPr>
              <a:t>Targeted Login Form Exploitation</a:t>
            </a:r>
            <a:endParaRPr sz="3100">
              <a:solidFill>
                <a:schemeClr val="dk1"/>
              </a:solidFill>
              <a:latin typeface="Arial"/>
              <a:ea typeface="Arial"/>
              <a:cs typeface="Arial"/>
              <a:sym typeface="Arial"/>
            </a:endParaRPr>
          </a:p>
          <a:p>
            <a:pPr indent="-425450" lvl="0" marL="1371600" rtl="0" algn="l">
              <a:lnSpc>
                <a:spcPct val="115000"/>
              </a:lnSpc>
              <a:spcBef>
                <a:spcPts val="0"/>
              </a:spcBef>
              <a:spcAft>
                <a:spcPts val="0"/>
              </a:spcAft>
              <a:buClr>
                <a:schemeClr val="dk1"/>
              </a:buClr>
              <a:buSzPts val="3100"/>
              <a:buFont typeface="Arial"/>
              <a:buChar char="●"/>
            </a:pPr>
            <a:r>
              <a:rPr lang="en-US" sz="3100">
                <a:solidFill>
                  <a:schemeClr val="dk1"/>
                </a:solidFill>
                <a:latin typeface="Arial"/>
                <a:ea typeface="Arial"/>
                <a:cs typeface="Arial"/>
                <a:sym typeface="Arial"/>
              </a:rPr>
              <a:t>Coordinated and Timed Attack Patterns</a:t>
            </a:r>
            <a:endParaRPr sz="31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4400">
              <a:solidFill>
                <a:schemeClr val="dk1"/>
              </a:solidFill>
            </a:endParaRPr>
          </a:p>
          <a:p>
            <a:pPr indent="-463550" lvl="0" marL="914400" rtl="0" algn="l">
              <a:lnSpc>
                <a:spcPct val="115000"/>
              </a:lnSpc>
              <a:spcBef>
                <a:spcPts val="1000"/>
              </a:spcBef>
              <a:spcAft>
                <a:spcPts val="0"/>
              </a:spcAft>
              <a:buClr>
                <a:schemeClr val="dk1"/>
              </a:buClr>
              <a:buSzPts val="3700"/>
              <a:buChar char="●"/>
            </a:pPr>
            <a:r>
              <a:rPr lang="en-US">
                <a:solidFill>
                  <a:schemeClr val="dk1"/>
                </a:solidFill>
              </a:rPr>
              <a:t>To protect VSI from future attacks, what future mitigations would you recommend?</a:t>
            </a:r>
            <a:endParaRPr>
              <a:solidFill>
                <a:schemeClr val="dk1"/>
              </a:solidFill>
            </a:endParaRPr>
          </a:p>
          <a:p>
            <a:pPr indent="0" lvl="0" marL="1371600" rtl="0" algn="l">
              <a:lnSpc>
                <a:spcPct val="115000"/>
              </a:lnSpc>
              <a:spcBef>
                <a:spcPts val="1200"/>
              </a:spcBef>
              <a:spcAft>
                <a:spcPts val="0"/>
              </a:spcAft>
              <a:buClr>
                <a:schemeClr val="dk1"/>
              </a:buClr>
              <a:buSzPts val="1100"/>
              <a:buFont typeface="Arial"/>
              <a:buNone/>
            </a:pPr>
            <a:r>
              <a:rPr lang="en-US" sz="3200">
                <a:solidFill>
                  <a:schemeClr val="dk1"/>
                </a:solidFill>
              </a:rPr>
              <a:t>Immediate investigation is recommended, with a focus on:</a:t>
            </a:r>
            <a:endParaRPr sz="3200">
              <a:solidFill>
                <a:schemeClr val="dk1"/>
              </a:solidFill>
            </a:endParaRPr>
          </a:p>
          <a:p>
            <a:pPr indent="-431800" lvl="0" marL="1828800" rtl="0" algn="l">
              <a:lnSpc>
                <a:spcPct val="115000"/>
              </a:lnSpc>
              <a:spcBef>
                <a:spcPts val="1200"/>
              </a:spcBef>
              <a:spcAft>
                <a:spcPts val="0"/>
              </a:spcAft>
              <a:buClr>
                <a:schemeClr val="dk1"/>
              </a:buClr>
              <a:buSzPts val="3200"/>
              <a:buFont typeface="Arial"/>
              <a:buChar char="●"/>
            </a:pPr>
            <a:r>
              <a:rPr lang="en-US" sz="3200">
                <a:solidFill>
                  <a:schemeClr val="dk1"/>
                </a:solidFill>
              </a:rPr>
              <a:t>Validating affected user accounts and access logs</a:t>
            </a:r>
            <a:endParaRPr sz="3200">
              <a:solidFill>
                <a:schemeClr val="dk1"/>
              </a:solidFill>
            </a:endParaRPr>
          </a:p>
          <a:p>
            <a:pPr indent="-431800" lvl="0" marL="1828800" rtl="0" algn="l">
              <a:lnSpc>
                <a:spcPct val="115000"/>
              </a:lnSpc>
              <a:spcBef>
                <a:spcPts val="0"/>
              </a:spcBef>
              <a:spcAft>
                <a:spcPts val="0"/>
              </a:spcAft>
              <a:buClr>
                <a:schemeClr val="dk1"/>
              </a:buClr>
              <a:buSzPts val="3200"/>
              <a:buFont typeface="Arial"/>
              <a:buChar char="●"/>
            </a:pPr>
            <a:r>
              <a:rPr lang="en-US" sz="3200">
                <a:solidFill>
                  <a:schemeClr val="dk1"/>
                </a:solidFill>
              </a:rPr>
              <a:t>Reviewing firewall and WAF rules</a:t>
            </a:r>
            <a:endParaRPr sz="3200">
              <a:solidFill>
                <a:schemeClr val="dk1"/>
              </a:solidFill>
            </a:endParaRPr>
          </a:p>
          <a:p>
            <a:pPr indent="-431800" lvl="0" marL="1828800" rtl="0" algn="l">
              <a:lnSpc>
                <a:spcPct val="115000"/>
              </a:lnSpc>
              <a:spcBef>
                <a:spcPts val="0"/>
              </a:spcBef>
              <a:spcAft>
                <a:spcPts val="0"/>
              </a:spcAft>
              <a:buClr>
                <a:schemeClr val="dk1"/>
              </a:buClr>
              <a:buSzPts val="3200"/>
              <a:buFont typeface="Arial"/>
              <a:buChar char="●"/>
            </a:pPr>
            <a:r>
              <a:rPr lang="en-US" sz="3200">
                <a:solidFill>
                  <a:schemeClr val="dk1"/>
                </a:solidFill>
              </a:rPr>
              <a:t>Implementing rate-limiting or CAPTCHA mechanisms on login endpoints</a:t>
            </a:r>
            <a:endParaRPr sz="3200">
              <a:solidFill>
                <a:schemeClr val="dk1"/>
              </a:solidFill>
            </a:endParaRPr>
          </a:p>
          <a:p>
            <a:pPr indent="-431800" lvl="0" marL="1828800" rtl="0" algn="l">
              <a:lnSpc>
                <a:spcPct val="115000"/>
              </a:lnSpc>
              <a:spcBef>
                <a:spcPts val="0"/>
              </a:spcBef>
              <a:spcAft>
                <a:spcPts val="0"/>
              </a:spcAft>
              <a:buClr>
                <a:schemeClr val="dk1"/>
              </a:buClr>
              <a:buSzPts val="3200"/>
              <a:buFont typeface="Arial"/>
              <a:buChar char="●"/>
            </a:pPr>
            <a:r>
              <a:rPr lang="en-US" sz="3200">
                <a:solidFill>
                  <a:schemeClr val="dk1"/>
                </a:solidFill>
              </a:rPr>
              <a:t>Blocking or geo-fencing traffic from high-risk locations as appropriate</a:t>
            </a:r>
            <a:endParaRPr sz="3200">
              <a:solidFill>
                <a:schemeClr val="dk1"/>
              </a:solidFill>
            </a:endParaRPr>
          </a:p>
          <a:p>
            <a:pPr indent="0" lvl="0" marL="914400" rtl="0" algn="l">
              <a:lnSpc>
                <a:spcPct val="115000"/>
              </a:lnSpc>
              <a:spcBef>
                <a:spcPts val="1200"/>
              </a:spcBef>
              <a:spcAft>
                <a:spcPts val="1000"/>
              </a:spcAft>
              <a:buNone/>
            </a:pPr>
            <a:r>
              <a:t/>
            </a:r>
            <a:endParaRPr sz="3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3600">
              <a:solidFill>
                <a:schemeClr val="dk1"/>
              </a:solidFill>
            </a:endParaRPr>
          </a:p>
          <a:p>
            <a:pPr indent="0" lvl="0" marL="0" rtl="0" algn="l">
              <a:lnSpc>
                <a:spcPct val="115000"/>
              </a:lnSpc>
              <a:spcBef>
                <a:spcPts val="1000"/>
              </a:spcBef>
              <a:spcAft>
                <a:spcPts val="0"/>
              </a:spcAft>
              <a:buNone/>
            </a:pPr>
            <a:r>
              <a:rPr lang="en-US" sz="3600">
                <a:solidFill>
                  <a:schemeClr val="dk1"/>
                </a:solidFill>
              </a:rPr>
              <a:t>Building a Security Monitoring Solution for VSI’s Hybrid Infrastructure</a:t>
            </a:r>
            <a:endParaRPr sz="3600">
              <a:solidFill>
                <a:schemeClr val="dk1"/>
              </a:solidFill>
            </a:endParaRPr>
          </a:p>
          <a:p>
            <a:pPr indent="0" lvl="0" marL="0" rtl="0" algn="l">
              <a:lnSpc>
                <a:spcPct val="115000"/>
              </a:lnSpc>
              <a:spcBef>
                <a:spcPts val="1000"/>
              </a:spcBef>
              <a:spcAft>
                <a:spcPts val="0"/>
              </a:spcAft>
              <a:buNone/>
            </a:pPr>
            <a:r>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Detect and respond to security threats in real-time</a:t>
            </a:r>
            <a:br>
              <a:rPr lang="en-US" sz="3600">
                <a:solidFill>
                  <a:schemeClr val="dk1"/>
                </a:solidFill>
              </a:rPr>
            </a:b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Visualize server activity and user behavior</a:t>
            </a:r>
            <a:br>
              <a:rPr lang="en-US" sz="3600">
                <a:solidFill>
                  <a:schemeClr val="dk1"/>
                </a:solidFill>
              </a:rPr>
            </a:b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Proactively identify system failures or misuse</a:t>
            </a:r>
            <a:br>
              <a:rPr lang="en-US" sz="3600">
                <a:solidFill>
                  <a:schemeClr val="dk1"/>
                </a:solidFill>
              </a:rPr>
            </a:b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Improve auditing and compliance</a:t>
            </a:r>
            <a:endParaRPr sz="3600">
              <a:solidFill>
                <a:schemeClr val="dk1"/>
              </a:solidFill>
            </a:endParaRPr>
          </a:p>
          <a:p>
            <a:pPr indent="0" lvl="0" marL="914400" rtl="0" algn="l">
              <a:lnSpc>
                <a:spcPct val="115000"/>
              </a:lnSpc>
              <a:spcBef>
                <a:spcPts val="1000"/>
              </a:spcBef>
              <a:spcAft>
                <a:spcPts val="1000"/>
              </a:spcAft>
              <a:buNone/>
            </a:pPr>
            <a:r>
              <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8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52" name="Google Shape;1352;p8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3" name="Google Shape;1353;p8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54" name="Google Shape;1354;p87"/>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The logs represent routine activity generated by VSI's Windows systems. </a:t>
            </a:r>
            <a:endParaRPr/>
          </a:p>
          <a:p>
            <a:pPr indent="0" lvl="0" marL="0" rtl="0" algn="l">
              <a:spcBef>
                <a:spcPts val="0"/>
              </a:spcBef>
              <a:spcAft>
                <a:spcPts val="0"/>
              </a:spcAft>
              <a:buNone/>
            </a:pPr>
            <a:r>
              <a:rPr lang="en-US"/>
              <a:t>They include Windows security event logs that capture authentication attempts, user actions, and system-level events occurring within the organization's infrastructure."</a:t>
            </a:r>
            <a:endParaRPr/>
          </a:p>
        </p:txBody>
      </p:sp>
      <p:sp>
        <p:nvSpPr>
          <p:cNvPr id="1355" name="Google Shape;1355;p87"/>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56" name="Google Shape;1356;p87"/>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The logs reflect routine activity from VSI's Apache Web Server, capturing all interactions with the web applications it hosts.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These logs include access requests, error messages, and other critical data that provide visibility into user behavior and server performance.</a:t>
            </a:r>
            <a:endParaRPr/>
          </a:p>
        </p:txBody>
      </p:sp>
      <p:sp>
        <p:nvSpPr>
          <p:cNvPr id="1357" name="Google Shape;1357;p87"/>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58" name="Google Shape;1358;p87"/>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59" name="Google Shape;1359;p87"/>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8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65" name="Google Shape;1365;p8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66" name="Google Shape;1366;p8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67" name="Google Shape;1367;p8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373" name="Google Shape;137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4" name="Google Shape;1374;p8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75" name="Google Shape;1375;p89"/>
          <p:cNvGraphicFramePr/>
          <p:nvPr/>
        </p:nvGraphicFramePr>
        <p:xfrm>
          <a:off x="1191013" y="3774500"/>
          <a:ext cx="3000000" cy="3000000"/>
        </p:xfrm>
        <a:graphic>
          <a:graphicData uri="http://schemas.openxmlformats.org/drawingml/2006/table">
            <a:tbl>
              <a:tblPr>
                <a:noFill/>
                <a:tableStyleId>{31F483D7-6252-4C38-85C1-2A9D7BA0543A}</a:tableStyleId>
              </a:tblPr>
              <a:tblGrid>
                <a:gridCol w="11135750"/>
                <a:gridCol w="11086750"/>
              </a:tblGrid>
              <a:tr h="14599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2869525">
                <a:tc>
                  <a:txBody>
                    <a:bodyPr/>
                    <a:lstStyle/>
                    <a:p>
                      <a:pPr indent="0" lvl="0" marL="0" rtl="0" algn="ctr">
                        <a:spcBef>
                          <a:spcPts val="0"/>
                        </a:spcBef>
                        <a:spcAft>
                          <a:spcPts val="0"/>
                        </a:spcAft>
                        <a:buNone/>
                      </a:pPr>
                      <a:r>
                        <a:rPr lang="en-US" sz="4400">
                          <a:latin typeface="Roboto"/>
                          <a:ea typeface="Roboto"/>
                          <a:cs typeface="Roboto"/>
                          <a:sym typeface="Roboto"/>
                        </a:rPr>
                        <a:t>windows_server_signatures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creates a table with signatures and associated signature ID’s removing duplicates.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1466425">
                <a:tc>
                  <a:txBody>
                    <a:bodyPr/>
                    <a:lstStyle/>
                    <a:p>
                      <a:pPr indent="0" lvl="0" marL="0" rtl="0" algn="ctr">
                        <a:spcBef>
                          <a:spcPts val="0"/>
                        </a:spcBef>
                        <a:spcAft>
                          <a:spcPts val="0"/>
                        </a:spcAft>
                        <a:buNone/>
                      </a:pPr>
                      <a:r>
                        <a:rPr lang="en-US" sz="4400">
                          <a:latin typeface="Roboto"/>
                          <a:ea typeface="Roboto"/>
                          <a:cs typeface="Roboto"/>
                          <a:sym typeface="Roboto"/>
                        </a:rPr>
                        <a:t>windows_server_severity_chart_p3</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displays the </a:t>
                      </a:r>
                      <a:r>
                        <a:rPr lang="en-US" sz="4400">
                          <a:latin typeface="Roboto"/>
                          <a:ea typeface="Roboto"/>
                          <a:cs typeface="Roboto"/>
                          <a:sym typeface="Roboto"/>
                        </a:rPr>
                        <a:t>severity</a:t>
                      </a:r>
                      <a:r>
                        <a:rPr lang="en-US" sz="4400">
                          <a:latin typeface="Roboto"/>
                          <a:ea typeface="Roboto"/>
                          <a:cs typeface="Roboto"/>
                          <a:sym typeface="Roboto"/>
                        </a:rPr>
                        <a:t> levels and the count and percentages of each.</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466425">
                <a:tc>
                  <a:txBody>
                    <a:bodyPr/>
                    <a:lstStyle/>
                    <a:p>
                      <a:pPr indent="0" lvl="0" marL="0" rtl="0" algn="ctr">
                        <a:spcBef>
                          <a:spcPts val="0"/>
                        </a:spcBef>
                        <a:spcAft>
                          <a:spcPts val="0"/>
                        </a:spcAft>
                        <a:buNone/>
                      </a:pPr>
                      <a:r>
                        <a:rPr lang="en-US" sz="4400">
                          <a:latin typeface="Roboto"/>
                          <a:ea typeface="Roboto"/>
                          <a:cs typeface="Roboto"/>
                          <a:sym typeface="Roboto"/>
                        </a:rPr>
                        <a:t>windows_server_status_p3</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provides a comparison between the success and </a:t>
                      </a:r>
                      <a:r>
                        <a:rPr lang="en-US" sz="4400">
                          <a:latin typeface="Roboto"/>
                          <a:ea typeface="Roboto"/>
                          <a:cs typeface="Roboto"/>
                          <a:sym typeface="Roboto"/>
                        </a:rPr>
                        <a:t>failure of Windows Activities.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382" name="Google Shape;1382;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3" name="Google Shape;1383;p9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4" name="Google Shape;1384;p9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85" name="Google Shape;1385;p90"/>
          <p:cNvPicPr preferRelativeResize="0"/>
          <p:nvPr/>
        </p:nvPicPr>
        <p:blipFill>
          <a:blip r:embed="rId3">
            <a:alphaModFix/>
          </a:blip>
          <a:stretch>
            <a:fillRect/>
          </a:stretch>
        </p:blipFill>
        <p:spPr>
          <a:xfrm>
            <a:off x="908500" y="2443800"/>
            <a:ext cx="20311599" cy="4942200"/>
          </a:xfrm>
          <a:prstGeom prst="rect">
            <a:avLst/>
          </a:prstGeom>
          <a:noFill/>
          <a:ln>
            <a:noFill/>
          </a:ln>
        </p:spPr>
      </p:pic>
      <p:pic>
        <p:nvPicPr>
          <p:cNvPr id="1386" name="Google Shape;1386;p90"/>
          <p:cNvPicPr preferRelativeResize="0"/>
          <p:nvPr/>
        </p:nvPicPr>
        <p:blipFill>
          <a:blip r:embed="rId4">
            <a:alphaModFix/>
          </a:blip>
          <a:stretch>
            <a:fillRect/>
          </a:stretch>
        </p:blipFill>
        <p:spPr>
          <a:xfrm>
            <a:off x="740225" y="8011800"/>
            <a:ext cx="9654125" cy="4942200"/>
          </a:xfrm>
          <a:prstGeom prst="rect">
            <a:avLst/>
          </a:prstGeom>
          <a:noFill/>
          <a:ln>
            <a:noFill/>
          </a:ln>
        </p:spPr>
      </p:pic>
      <p:pic>
        <p:nvPicPr>
          <p:cNvPr id="1387" name="Google Shape;1387;p90"/>
          <p:cNvPicPr preferRelativeResize="0"/>
          <p:nvPr/>
        </p:nvPicPr>
        <p:blipFill>
          <a:blip r:embed="rId5">
            <a:alphaModFix/>
          </a:blip>
          <a:stretch>
            <a:fillRect/>
          </a:stretch>
        </p:blipFill>
        <p:spPr>
          <a:xfrm>
            <a:off x="10840675" y="8011800"/>
            <a:ext cx="10379424" cy="494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393" name="Google Shape;1393;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4" name="Google Shape;1394;p9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95" name="Google Shape;1395;p91"/>
          <p:cNvGraphicFramePr/>
          <p:nvPr/>
        </p:nvGraphicFramePr>
        <p:xfrm>
          <a:off x="1296213" y="3863700"/>
          <a:ext cx="3000000" cy="3000000"/>
        </p:xfrm>
        <a:graphic>
          <a:graphicData uri="http://schemas.openxmlformats.org/drawingml/2006/table">
            <a:tbl>
              <a:tblPr>
                <a:noFill/>
                <a:tableStyleId>{31F483D7-6252-4C38-85C1-2A9D7BA0543A}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3400">
                          <a:latin typeface="Roboto"/>
                          <a:ea typeface="Roboto"/>
                          <a:cs typeface="Roboto"/>
                          <a:sym typeface="Roboto"/>
                        </a:rPr>
                        <a:t>Windows_server_status_p3</a:t>
                      </a:r>
                      <a:endParaRPr sz="3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server status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greater than 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96" name="Google Shape;1396;p91"/>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The logs indicate an average rate of failed status activity at approximately 10 or fewer occurrences per hour. This is considered the normal baseline. A threshold of 15 or more failed activity per hour is defined as anomalous behavior and may indicate a potential issue requiring further investigation.</a:t>
            </a:r>
            <a:endParaRPr sz="4200"/>
          </a:p>
        </p:txBody>
      </p:sp>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